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6" r:id="rId7"/>
    <p:sldId id="258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D"/>
    <a:srgbClr val="E84E0F"/>
    <a:srgbClr val="15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gvP09JLm0?feature=oembed" TargetMode="Externa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mOmLKNlf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C9DAA4F-59BE-EF36-5F08-D409BCABDF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B5753CB-7E73-A06F-5817-D1AA3AEACA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5912" y="408992"/>
            <a:ext cx="2543085" cy="20724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F0E1AF0-51FB-1F38-4B1A-577E9E6F8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8F364EB-981A-13C2-6A9E-79CC33743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6549" y="1445204"/>
            <a:ext cx="4678901" cy="34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DB9479-6CAE-3F45-03C3-3E54F79E8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DF71AA-56BE-492B-F958-F6BD51D0D7EF}"/>
              </a:ext>
            </a:extLst>
          </p:cNvPr>
          <p:cNvSpPr txBox="1">
            <a:spLocks/>
          </p:cNvSpPr>
          <p:nvPr/>
        </p:nvSpPr>
        <p:spPr>
          <a:xfrm>
            <a:off x="1098395" y="2521027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y" sz="30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Calibri"/>
              </a:rPr>
              <a:t>FIDEO THEMA </a:t>
            </a:r>
            <a:endParaRPr lang="en-US" sz="30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30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AB2D01D-2080-854D-FF3C-28AF475F5E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  <p:pic>
        <p:nvPicPr>
          <p:cNvPr id="3" name="Online Media 2" title="My Voice Matters | Children's Mental Health Week 2024">
            <a:hlinkClick r:id="" action="ppaction://media"/>
            <a:extLst>
              <a:ext uri="{FF2B5EF4-FFF2-40B4-BE49-F238E27FC236}">
                <a16:creationId xmlns:a16="http://schemas.microsoft.com/office/drawing/2014/main" id="{4D31EA3D-15B9-B75D-61F1-F84324F867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97829" y="453328"/>
            <a:ext cx="9555975" cy="57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FBA141-A743-B7E0-A590-60761B75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1797748"/>
            <a:ext cx="5358161" cy="22697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y" sz="2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Erthygl 12</a:t>
            </a:r>
            <a:endParaRPr lang="en-US" sz="2400" b="1" dirty="0">
              <a:solidFill>
                <a:srgbClr val="FFF00D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cy" sz="4400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Mae </a:t>
            </a:r>
            <a:r>
              <a:rPr lang="cy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gennych</a:t>
            </a:r>
            <a:r>
              <a:rPr lang="cy" sz="4400" b="1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cy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yr hawl i farn ac i rywun </a:t>
            </a:r>
            <a:r>
              <a:rPr lang="cy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wrando arni </a:t>
            </a:r>
            <a:r>
              <a:rPr lang="cy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a'i </a:t>
            </a:r>
            <a:r>
              <a:rPr lang="cy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chymryd o ddifrif.</a:t>
            </a:r>
            <a:endParaRPr lang="en-US" sz="4400" b="1" dirty="0">
              <a:solidFill>
                <a:srgbClr val="FFF00D"/>
              </a:solidFill>
              <a:latin typeface="Calibri"/>
              <a:cs typeface="Calibri" panose="020F050202020403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4AF8C8C-B6DD-7258-C0D5-7E71DD2335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95AF0A3-E386-9514-8017-19AAD17E7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2" name="Picture 1" descr="A poster of a convention on the rights of the child&#10;&#10;Description automatically generated">
            <a:extLst>
              <a:ext uri="{FF2B5EF4-FFF2-40B4-BE49-F238E27FC236}">
                <a16:creationId xmlns:a16="http://schemas.microsoft.com/office/drawing/2014/main" id="{0BD1B649-229C-259C-599C-0C8C036B6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73" y="233501"/>
            <a:ext cx="4731833" cy="66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B8DF-D39C-DB92-7CCB-E8FF61389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A89B34-162C-3589-2099-FC1049DF5C7C}"/>
              </a:ext>
            </a:extLst>
          </p:cNvPr>
          <p:cNvSpPr/>
          <p:nvPr/>
        </p:nvSpPr>
        <p:spPr>
          <a:xfrm>
            <a:off x="3018971" y="440871"/>
            <a:ext cx="5976257" cy="597625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39C96B-6387-D9FB-DFC2-78BBBB6A44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69847B1-3782-78DF-244C-51F5234F9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60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ADECA-2B79-87DF-285B-ECF486072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5526-4B2A-0FAC-160B-9754468D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77" y="897075"/>
            <a:ext cx="5617428" cy="3055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cs typeface="Calibri"/>
              </a:rPr>
              <a:t>“Finding your voice and purpose in life is one thing, but, very often, when it is time to use that voice and make a change, you will need a bit of teamwork to make things happen.”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DA95D5-DDC1-5222-0EAB-8E8E6D8918C0}"/>
              </a:ext>
            </a:extLst>
          </p:cNvPr>
          <p:cNvSpPr txBox="1">
            <a:spLocks/>
          </p:cNvSpPr>
          <p:nvPr/>
        </p:nvSpPr>
        <p:spPr>
          <a:xfrm>
            <a:off x="1331177" y="4512244"/>
            <a:ext cx="5539832" cy="107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dirty="0">
                <a:solidFill>
                  <a:schemeClr val="bg1"/>
                </a:solidFill>
                <a:cs typeface="Calibri"/>
              </a:rPr>
              <a:t>Marcus Rashford</a:t>
            </a:r>
          </a:p>
          <a:p>
            <a:pPr>
              <a:buNone/>
            </a:pPr>
            <a:r>
              <a:rPr lang="cy" sz="1400" dirty="0">
                <a:solidFill>
                  <a:schemeClr val="bg1"/>
                </a:solidFill>
                <a:cs typeface="Calibri"/>
              </a:rPr>
              <a:t>(o Y</a:t>
            </a:r>
            <a:r>
              <a:rPr lang="en-US" sz="1400" dirty="0" err="1">
                <a:solidFill>
                  <a:schemeClr val="bg1"/>
                </a:solidFill>
                <a:cs typeface="Calibri"/>
              </a:rPr>
              <a:t>ou</a:t>
            </a:r>
            <a:r>
              <a:rPr lang="en-US" sz="1400" dirty="0">
                <a:solidFill>
                  <a:schemeClr val="bg1"/>
                </a:solidFill>
                <a:cs typeface="Calibri"/>
              </a:rPr>
              <a:t> Can Do It; How to find your voice and make a difference, 2022</a:t>
            </a:r>
            <a:r>
              <a:rPr lang="cy" sz="1400" dirty="0">
                <a:solidFill>
                  <a:schemeClr val="bg1"/>
                </a:solidFill>
                <a:cs typeface="Calibri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47E414-65F2-C9DC-67F4-05AE894897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8C0FBF3-401C-9132-E050-8E403ADEB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2" name="Picture 1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6DF43A48-B776-D1A6-CC56-53E0DFB10B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364" t="8184" r="10415"/>
          <a:stretch/>
        </p:blipFill>
        <p:spPr>
          <a:xfrm>
            <a:off x="6453302" y="182827"/>
            <a:ext cx="4217657" cy="65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42AB919C-23E7-0B88-77CC-E3120A47B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35002-5020-7763-D082-01D3596F382C}"/>
              </a:ext>
            </a:extLst>
          </p:cNvPr>
          <p:cNvSpPr/>
          <p:nvPr/>
        </p:nvSpPr>
        <p:spPr>
          <a:xfrm>
            <a:off x="0" y="-120805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763E7B-4A84-CE81-84C0-DB113704E971}"/>
              </a:ext>
            </a:extLst>
          </p:cNvPr>
          <p:cNvSpPr txBox="1">
            <a:spLocks/>
          </p:cNvSpPr>
          <p:nvPr/>
        </p:nvSpPr>
        <p:spPr>
          <a:xfrm>
            <a:off x="485543" y="361524"/>
            <a:ext cx="9715500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3600" b="1" dirty="0">
                <a:solidFill>
                  <a:srgbClr val="FFF00D"/>
                </a:solidFill>
                <a:ea typeface="+mn-lt"/>
                <a:cs typeface="+mn-lt"/>
              </a:rPr>
              <a:t>Beth allwn ni ei wneud fel tîm i wneud i rywbeth ddigwydd yn ein hysgol? Gadewch i ni bleidleisio...</a:t>
            </a:r>
            <a:endParaRPr lang="en-US" b="1">
              <a:solidFill>
                <a:srgbClr val="FFF00D"/>
              </a:solidFill>
              <a:cs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4B9A08-0A49-D88D-EEC0-A54820A2B5C0}"/>
              </a:ext>
            </a:extLst>
          </p:cNvPr>
          <p:cNvSpPr txBox="1">
            <a:spLocks/>
          </p:cNvSpPr>
          <p:nvPr/>
        </p:nvSpPr>
        <p:spPr>
          <a:xfrm>
            <a:off x="522714" y="1848353"/>
            <a:ext cx="5301476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3600" b="1" dirty="0">
                <a:solidFill>
                  <a:schemeClr val="bg1"/>
                </a:solidFill>
                <a:ea typeface="+mn-lt"/>
                <a:cs typeface="+mn-lt"/>
              </a:rPr>
              <a:t>OPSIWN 1</a:t>
            </a:r>
            <a:endParaRPr lang="en-US" sz="3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FA19-7A09-9BDE-6D53-7374E9252C3C}"/>
              </a:ext>
            </a:extLst>
          </p:cNvPr>
          <p:cNvSpPr txBox="1">
            <a:spLocks/>
          </p:cNvSpPr>
          <p:nvPr/>
        </p:nvSpPr>
        <p:spPr>
          <a:xfrm>
            <a:off x="6014689" y="1848352"/>
            <a:ext cx="4818257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" sz="3600" b="1" dirty="0">
                <a:solidFill>
                  <a:schemeClr val="bg1"/>
                </a:solidFill>
                <a:ea typeface="+mn-lt"/>
                <a:cs typeface="+mn-lt"/>
              </a:rPr>
              <a:t>OPSIWN 2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6372BC-50B2-9D0D-EC80-CC5F20EA72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D654B66-FBF2-FE4A-E5F2-0A617C3F3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7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50DA9-6B03-055C-4854-44F4C616EB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4" name="Online Media 3" title="Try Not To Sing 2 | Sing 2 | Movie Moments | Mini Moments">
            <a:hlinkClick r:id="" action="ppaction://media"/>
            <a:extLst>
              <a:ext uri="{FF2B5EF4-FFF2-40B4-BE49-F238E27FC236}">
                <a16:creationId xmlns:a16="http://schemas.microsoft.com/office/drawing/2014/main" id="{49AAC6E4-E928-58C8-8973-0BDC1F3E72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3"/>
          <a:srcRect t="11851" b="12515"/>
          <a:stretch/>
        </p:blipFill>
        <p:spPr>
          <a:xfrm>
            <a:off x="436555" y="500833"/>
            <a:ext cx="9980742" cy="5369664"/>
          </a:xfr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A3AA1D2-D638-7E3E-F240-3E5B47BFA9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421" y="182827"/>
            <a:ext cx="1490594" cy="12147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FBD5A1-B8FB-09DF-A58F-F046D7F8E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066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DE1A2-FA4A-4AA2-9AB4-E568E2D6DD4E}">
  <ds:schemaRefs>
    <ds:schemaRef ds:uri="80702035-83e4-4f4e-898a-6cc0c7e3ab77"/>
    <ds:schemaRef ds:uri="c08b032f-9e00-415d-9c15-e247b3ec09d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C51B627-5260-4EEE-BD6E-9A81C092C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C61B6-69FB-4CA6-B1A4-3B57C4988173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109</Words>
  <Application>Microsoft Office PowerPoint</Application>
  <PresentationFormat>Widescreen</PresentationFormat>
  <Paragraphs>9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Elijah Cooper</cp:lastModifiedBy>
  <cp:revision>66</cp:revision>
  <dcterms:created xsi:type="dcterms:W3CDTF">2023-08-23T07:53:40Z</dcterms:created>
  <dcterms:modified xsi:type="dcterms:W3CDTF">2023-10-31T15:15:04Z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