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  <p:sldId id="262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F8B6-4C13-44A1-9F39-0BF1EFC72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C5669-B7A8-4F0E-801F-47280F7CF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A5E4-514B-48AF-9A83-D507D9D8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336E2-E6B4-4704-97E0-4FEA7B9A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F00F-A3E0-450F-8222-DB38FBA8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3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07CE-A596-4205-BCA6-3988265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546B-8DCD-4635-B915-4A7D0FB3D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FE24-C9A7-4DC7-9F0B-B126F9DE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460C-4522-4979-A2D7-AC547476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35CBB-32B8-4955-AB81-AE2F37B1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2155B-2C73-4A21-B89E-10113B18A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3F92F-9E96-4E78-BEAB-79D57FCC7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27BD-5369-407B-A64A-2AA9DA44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8E9E-B0D5-4AA8-A0A7-097E5E6F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7BD1-2C1B-4A39-88C4-B03CF70B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3CD-2A72-4CA2-9C2F-2FF3FB9C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123F-355E-4103-9FD5-21172861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6243-5605-442A-90E8-50AC3B90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1DD3-0351-4602-AC88-7030C6E04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9A38-2AC2-48AE-BC20-89561AC5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637A-AF48-4BFE-9FCB-809365A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7972-A298-4357-9EB2-1C8B1D73B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98BFA-DE24-4C96-87DB-F8868D53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63DC-0ADA-43EE-A644-CB23B5A9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A88-DEF8-4EA5-BBB9-E356065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9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27FC-2590-4D09-B2BF-F3ADE88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B3E3C-BAE6-4B52-9118-26347A010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EE5B-B516-434B-8699-43A9E3E6E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7EF9B-DCF3-418D-877F-E111B8E5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AAFA6-8676-4449-BA85-0C6AE33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A51CB-A07C-4519-B6F5-E9A7BD21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32D0-91B2-47A2-BAE6-E67E9453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96D-7652-4FA0-885B-184937DE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A42A-0574-4C7C-8D73-56529F92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BF56D-2024-4FDA-A2F8-5AF914037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1BD0D-02A5-443B-BD92-120B1BB1F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E8DF7-1A64-4D46-AFB4-B3285A3E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7A05-5561-4B45-AF8F-165EA78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C55E4-9971-45A0-BD0E-EDBF4A8A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9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16F0-F920-476B-9A0F-E2DAB679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9E080-EB8E-4484-9AE1-271EA981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65336-9634-4E52-A6E6-9CC5724A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94CBE-D3CB-4DA3-A3CE-64855A4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ECD81-C5C8-417A-980B-46B32E665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594D-5A61-4D2B-9EC1-20505173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D0A4-F009-4268-8E2D-07C583FA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50FF-DCD5-4C7A-8A90-CF67CD68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A1C-B84D-4D08-9682-2078704C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47935-D70B-4144-BBF0-A39F0D7E7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ECC22-A93B-413B-B7B2-D44B0E50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09729-72C0-4866-ABDC-20EDC0BA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4335F-3D15-4604-BFD3-2A09BD1E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3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A46D-AF00-469B-BC60-05C0629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46A8F-4F44-41B8-8347-B7EF18D54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B0CB-2AC7-4D88-81B5-A0B51F137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B9C70-0315-4CE4-904B-411C5AED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B6A9-AD61-4D5D-9852-B8AF1A72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B070E-CC21-4C60-8700-BBBF6B3E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FB887-B142-466F-9074-C2DAB41D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D50FF-6ACE-44A1-AADA-7E351715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EB61B-EFC8-45A6-AFC7-ADD710D6B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713C-37AB-4384-ADA0-8CDB26D80A1A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1525-282E-4285-AEC8-61A4B2F3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86A04-3726-4FAE-B727-323CC0174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DA22B-712E-4036-98BC-A425CDCAB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2.emf"/><Relationship Id="rId4" Type="http://schemas.openxmlformats.org/officeDocument/2006/relationships/image" Target="../media/image7.jpeg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rfbOkWFTRA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emf"/><Relationship Id="rId7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4.emf"/><Relationship Id="rId7" Type="http://schemas.openxmlformats.org/officeDocument/2006/relationships/image" Target="../media/image3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596571"/>
            <a:ext cx="12566953" cy="5309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149A0-D27C-49FB-A05A-746539387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693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5000" b="1" dirty="0" err="1">
                <a:solidFill>
                  <a:srgbClr val="FFFF00"/>
                </a:solidFill>
                <a:latin typeface="+mn-lt"/>
              </a:rPr>
              <a:t>Wythnos</a:t>
            </a:r>
            <a:r>
              <a:rPr lang="en-US" sz="5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+mn-lt"/>
              </a:rPr>
              <a:t>Iechyd</a:t>
            </a:r>
            <a:r>
              <a:rPr lang="en-US" sz="5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+mn-lt"/>
              </a:rPr>
              <a:t>Meddwl</a:t>
            </a:r>
            <a:r>
              <a:rPr lang="en-US" sz="5000" b="1" dirty="0">
                <a:solidFill>
                  <a:srgbClr val="FFFF00"/>
                </a:solidFill>
                <a:latin typeface="+mn-lt"/>
              </a:rPr>
              <a:t> Plant</a:t>
            </a: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br>
              <a:rPr lang="en-US" sz="5000" b="1" dirty="0">
                <a:solidFill>
                  <a:srgbClr val="FFFF00"/>
                </a:solidFill>
                <a:latin typeface="+mn-lt"/>
              </a:rPr>
            </a:br>
            <a:r>
              <a:rPr lang="en-US" sz="5000" b="1" dirty="0" err="1">
                <a:solidFill>
                  <a:srgbClr val="FFFF00"/>
                </a:solidFill>
                <a:latin typeface="+mn-lt"/>
              </a:rPr>
              <a:t>Chwefror</a:t>
            </a:r>
            <a:r>
              <a:rPr lang="en-US" sz="5000" b="1" dirty="0">
                <a:solidFill>
                  <a:srgbClr val="FFFF00"/>
                </a:solidFill>
                <a:latin typeface="+mn-lt"/>
              </a:rPr>
              <a:t> 1-7 2021</a:t>
            </a:r>
            <a:br>
              <a:rPr lang="en-US" sz="5000" b="1" dirty="0">
                <a:solidFill>
                  <a:srgbClr val="FFFFFF"/>
                </a:solidFill>
                <a:latin typeface="+mn-lt"/>
              </a:rPr>
            </a:br>
            <a:endParaRPr lang="en-GB" sz="5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C5279-1FED-419B-A214-34ADBF86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7275"/>
            <a:ext cx="9144000" cy="631296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FFFF"/>
                </a:solidFill>
              </a:rPr>
              <a:t>Sleidiau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Gwasanaeth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ar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gyfer</a:t>
            </a:r>
            <a:r>
              <a:rPr lang="en-US" sz="2800" b="1" dirty="0">
                <a:solidFill>
                  <a:srgbClr val="FFFFFF"/>
                </a:solidFill>
              </a:rPr>
              <a:t> plant </a:t>
            </a:r>
            <a:r>
              <a:rPr lang="en-US" sz="2800" b="1" dirty="0" err="1">
                <a:solidFill>
                  <a:srgbClr val="FFFFFF"/>
                </a:solidFill>
              </a:rPr>
              <a:t>cynradd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826" y="242755"/>
            <a:ext cx="1585080" cy="15181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F8A4B2-89EA-894F-9809-F10DE226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1" y="141461"/>
            <a:ext cx="1758116" cy="17581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34667"/>
            <a:ext cx="12192000" cy="423333"/>
          </a:xfrm>
          <a:prstGeom prst="rect">
            <a:avLst/>
          </a:prstGeom>
        </p:spPr>
      </p:pic>
      <p:pic>
        <p:nvPicPr>
          <p:cNvPr id="9" name="Picture 8" descr="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24" y="4322515"/>
            <a:ext cx="9916474" cy="10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26" name="Picture 2" descr="selective focal photo of crayons in yellow box">
            <a:extLst>
              <a:ext uri="{FF2B5EF4-FFF2-40B4-BE49-F238E27FC236}">
                <a16:creationId xmlns:a16="http://schemas.microsoft.com/office/drawing/2014/main" id="{B7577AB1-4709-45C2-9170-D6989E18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00" y="1959428"/>
            <a:ext cx="2922662" cy="2031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doing wall graffiti">
            <a:extLst>
              <a:ext uri="{FF2B5EF4-FFF2-40B4-BE49-F238E27FC236}">
                <a16:creationId xmlns:a16="http://schemas.microsoft.com/office/drawing/2014/main" id="{38A3C431-A0C6-4E51-8AEE-0BFDDBEC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28" y="1974389"/>
            <a:ext cx="2910567" cy="1992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girl using a camera">
            <a:extLst>
              <a:ext uri="{FF2B5EF4-FFF2-40B4-BE49-F238E27FC236}">
                <a16:creationId xmlns:a16="http://schemas.microsoft.com/office/drawing/2014/main" id="{D32447FB-71FE-4AAC-8BD7-DE7005201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1" y="4100506"/>
            <a:ext cx="2928234" cy="1938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o girls wearing blue and peach dresses dancing on green grass">
            <a:extLst>
              <a:ext uri="{FF2B5EF4-FFF2-40B4-BE49-F238E27FC236}">
                <a16:creationId xmlns:a16="http://schemas.microsoft.com/office/drawing/2014/main" id="{77A73482-60C7-4297-875B-F251AA7B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62" y="4148666"/>
            <a:ext cx="2934366" cy="1886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y in red long sleeve shirt playing violin">
            <a:extLst>
              <a:ext uri="{FF2B5EF4-FFF2-40B4-BE49-F238E27FC236}">
                <a16:creationId xmlns:a16="http://schemas.microsoft.com/office/drawing/2014/main" id="{B2CDA565-C5D7-48F5-9BFD-020E0918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90" y="1947333"/>
            <a:ext cx="2483219" cy="4100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63C5C-B58A-4FCE-8BEB-1F14D7B05774}"/>
              </a:ext>
            </a:extLst>
          </p:cNvPr>
          <p:cNvSpPr txBox="1"/>
          <p:nvPr/>
        </p:nvSpPr>
        <p:spPr>
          <a:xfrm>
            <a:off x="11243076" y="13232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Sleid</a:t>
            </a:r>
            <a:r>
              <a:rPr lang="en-US" i="1" dirty="0"/>
              <a:t> 2</a:t>
            </a:r>
            <a:endParaRPr lang="en-GB" i="1" dirty="0"/>
          </a:p>
        </p:txBody>
      </p:sp>
      <p:pic>
        <p:nvPicPr>
          <p:cNvPr id="16" name="Picture 10" descr="boy in green shirt holding red paper heart cutout on brown table">
            <a:extLst>
              <a:ext uri="{FF2B5EF4-FFF2-40B4-BE49-F238E27FC236}">
                <a16:creationId xmlns:a16="http://schemas.microsoft.com/office/drawing/2014/main" id="{54E1AFFB-84F3-4AB7-BCB5-C088CF58E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166307"/>
            <a:ext cx="2887239" cy="202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3" name="Picture 2" descr="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79" y="379453"/>
            <a:ext cx="9634236" cy="53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158E3FBC-3915-47E4-B7B3-1D72BC77C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762" y="1797748"/>
            <a:ext cx="7934476" cy="4500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Sleid</a:t>
            </a:r>
            <a:r>
              <a:rPr lang="en-US" i="1" dirty="0"/>
              <a:t> 3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3" name="Picture 2" descr="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99" y="340990"/>
            <a:ext cx="9645280" cy="8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Sleid</a:t>
            </a:r>
            <a:r>
              <a:rPr lang="en-US" i="1" dirty="0"/>
              <a:t> 4</a:t>
            </a:r>
            <a:endParaRPr lang="en-GB" i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47251" flipH="1">
            <a:off x="4986614" y="1716760"/>
            <a:ext cx="1118104" cy="1839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334" y="1917902"/>
            <a:ext cx="4378476" cy="4086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2" y="1593925"/>
            <a:ext cx="5319058" cy="4920128"/>
          </a:xfrm>
          <a:prstGeom prst="rect">
            <a:avLst/>
          </a:prstGeom>
        </p:spPr>
      </p:pic>
      <p:pic>
        <p:nvPicPr>
          <p:cNvPr id="3" name="Picture 2" descr="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05" y="265818"/>
            <a:ext cx="8058422" cy="99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9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01809" y="1711082"/>
            <a:ext cx="9699239" cy="4436026"/>
            <a:chOff x="738952" y="1720364"/>
            <a:chExt cx="10291906" cy="4707087"/>
          </a:xfrm>
        </p:grpSpPr>
        <p:pic>
          <p:nvPicPr>
            <p:cNvPr id="2054" name="Picture 6" descr="girl with paint of body">
              <a:extLst>
                <a:ext uri="{FF2B5EF4-FFF2-40B4-BE49-F238E27FC236}">
                  <a16:creationId xmlns:a16="http://schemas.microsoft.com/office/drawing/2014/main" id="{6B704BB3-FDB2-4A0A-81FF-A732CAC87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52" y="1725487"/>
              <a:ext cx="3119429" cy="46970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irl wearing black vest raising two hands near green grass field during daytime">
              <a:extLst>
                <a:ext uri="{FF2B5EF4-FFF2-40B4-BE49-F238E27FC236}">
                  <a16:creationId xmlns:a16="http://schemas.microsoft.com/office/drawing/2014/main" id="{E83AEFBD-DCA8-470A-80F6-E98428FBD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342" y="1721575"/>
              <a:ext cx="3430821" cy="22932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boy in green hoodie holding pencil">
              <a:extLst>
                <a:ext uri="{FF2B5EF4-FFF2-40B4-BE49-F238E27FC236}">
                  <a16:creationId xmlns:a16="http://schemas.microsoft.com/office/drawing/2014/main" id="{7A350A00-F6FE-422B-806C-5A6C6EB5C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273" y="1720364"/>
              <a:ext cx="3441161" cy="22952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boy singing on microphone with pop filter">
              <a:extLst>
                <a:ext uri="{FF2B5EF4-FFF2-40B4-BE49-F238E27FC236}">
                  <a16:creationId xmlns:a16="http://schemas.microsoft.com/office/drawing/2014/main" id="{2D666974-DF82-45CD-B5F8-D88A5D822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524" y="4144341"/>
              <a:ext cx="3422952" cy="22831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girl holding pen">
              <a:extLst>
                <a:ext uri="{FF2B5EF4-FFF2-40B4-BE49-F238E27FC236}">
                  <a16:creationId xmlns:a16="http://schemas.microsoft.com/office/drawing/2014/main" id="{8ACC3F72-EC68-440C-8C34-91FFD4565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636" y="4144582"/>
              <a:ext cx="3465222" cy="22779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C865FA-91CE-49DB-A03B-4F8BAF9E1DA2}"/>
              </a:ext>
            </a:extLst>
          </p:cNvPr>
          <p:cNvSpPr txBox="1"/>
          <p:nvPr/>
        </p:nvSpPr>
        <p:spPr>
          <a:xfrm>
            <a:off x="11243076" y="13232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Sleid</a:t>
            </a:r>
            <a:r>
              <a:rPr lang="en-US" i="1" dirty="0"/>
              <a:t> 5</a:t>
            </a:r>
            <a:endParaRPr lang="en-GB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4" name="Picture 3" descr="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17" y="149759"/>
            <a:ext cx="9349062" cy="12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071F2F-A1C6-4808-9F43-D07789F60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4981"/>
            <a:ext cx="5157787" cy="82391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Gwrandewch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ddarllenwch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stori</a:t>
            </a:r>
            <a:r>
              <a:rPr lang="en-US" dirty="0">
                <a:solidFill>
                  <a:schemeClr val="bg1"/>
                </a:solidFill>
              </a:rPr>
              <a:t> “Beautiful Oops” (</a:t>
            </a:r>
            <a:r>
              <a:rPr lang="en-US" dirty="0" err="1">
                <a:solidFill>
                  <a:schemeClr val="bg1"/>
                </a:solidFill>
              </a:rPr>
              <a:t>neu</a:t>
            </a:r>
            <a:r>
              <a:rPr lang="en-US" dirty="0">
                <a:solidFill>
                  <a:schemeClr val="bg1"/>
                </a:solidFill>
              </a:rPr>
              <a:t> un </a:t>
            </a:r>
            <a:r>
              <a:rPr lang="en-US" dirty="0" err="1">
                <a:solidFill>
                  <a:schemeClr val="bg1"/>
                </a:solidFill>
              </a:rPr>
              <a:t>eich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7DB71-2121-4D8F-BCCA-2020C35F5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122"/>
            <a:ext cx="5157787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Cofiwch</a:t>
            </a:r>
            <a:r>
              <a:rPr lang="en-US" dirty="0">
                <a:solidFill>
                  <a:schemeClr val="bg1"/>
                </a:solidFill>
              </a:rPr>
              <a:t>, pan </a:t>
            </a:r>
            <a:r>
              <a:rPr lang="en-US" dirty="0" err="1">
                <a:solidFill>
                  <a:schemeClr val="bg1"/>
                </a:solidFill>
              </a:rPr>
              <a:t>fyddwn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mynegi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hunain</a:t>
            </a:r>
            <a:r>
              <a:rPr lang="en-US" dirty="0">
                <a:solidFill>
                  <a:schemeClr val="bg1"/>
                </a:solidFill>
              </a:rPr>
              <a:t>, does dim </a:t>
            </a:r>
            <a:r>
              <a:rPr lang="en-US" dirty="0" err="1">
                <a:solidFill>
                  <a:schemeClr val="bg1"/>
                </a:solidFill>
              </a:rPr>
              <a:t>rhaid</a:t>
            </a:r>
            <a:r>
              <a:rPr lang="en-US" dirty="0">
                <a:solidFill>
                  <a:schemeClr val="bg1"/>
                </a:solidFill>
              </a:rPr>
              <a:t> bod </a:t>
            </a:r>
            <a:r>
              <a:rPr lang="en-US" dirty="0" err="1">
                <a:solidFill>
                  <a:schemeClr val="bg1"/>
                </a:solidFill>
              </a:rPr>
              <a:t>yn</a:t>
            </a:r>
            <a:r>
              <a:rPr lang="en-US" dirty="0">
                <a:solidFill>
                  <a:schemeClr val="bg1"/>
                </a:solidFill>
              </a:rPr>
              <a:t> artist </a:t>
            </a:r>
            <a:r>
              <a:rPr lang="en-US" dirty="0" err="1">
                <a:solidFill>
                  <a:schemeClr val="bg1"/>
                </a:solidFill>
              </a:rPr>
              <a:t>gwych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neu’n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ddawnsiwr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rhagorol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Does dim </a:t>
            </a:r>
            <a:r>
              <a:rPr lang="en-US" dirty="0" err="1">
                <a:solidFill>
                  <a:schemeClr val="bg1"/>
                </a:solidFill>
              </a:rPr>
              <a:t>rhaid</a:t>
            </a:r>
            <a:r>
              <a:rPr lang="en-US" dirty="0">
                <a:solidFill>
                  <a:schemeClr val="bg1"/>
                </a:solidFill>
              </a:rPr>
              <a:t> bod y </a:t>
            </a:r>
            <a:r>
              <a:rPr lang="en-US" dirty="0" err="1">
                <a:solidFill>
                  <a:schemeClr val="bg1"/>
                </a:solidFill>
              </a:rPr>
              <a:t>gorau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berfformiad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ymlaen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Beth am </a:t>
            </a:r>
            <a:r>
              <a:rPr lang="en-US" dirty="0" err="1">
                <a:solidFill>
                  <a:schemeClr val="bg1"/>
                </a:solidFill>
              </a:rPr>
              <a:t>annog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gilydd</a:t>
            </a:r>
            <a:r>
              <a:rPr lang="en-US" dirty="0">
                <a:solidFill>
                  <a:schemeClr val="bg1"/>
                </a:solidFill>
              </a:rPr>
              <a:t> i </a:t>
            </a:r>
            <a:r>
              <a:rPr lang="en-US" dirty="0" err="1">
                <a:solidFill>
                  <a:schemeClr val="bg1"/>
                </a:solidFill>
              </a:rPr>
              <a:t>ddod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hyd</a:t>
            </a:r>
            <a:r>
              <a:rPr lang="en-US" dirty="0">
                <a:solidFill>
                  <a:schemeClr val="bg1"/>
                </a:solidFill>
              </a:rPr>
              <a:t> i </a:t>
            </a:r>
            <a:r>
              <a:rPr lang="en-US" dirty="0" err="1">
                <a:solidFill>
                  <a:schemeClr val="bg1"/>
                </a:solidFill>
              </a:rPr>
              <a:t>sawl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gwahanol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ffordd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fod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greadigol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mynegi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hunain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29121-1762-41D9-A4E5-9359BFC4D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716" y="2177786"/>
            <a:ext cx="5227620" cy="3482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Sleid</a:t>
            </a:r>
            <a:r>
              <a:rPr lang="en-US" i="1" dirty="0"/>
              <a:t> 6</a:t>
            </a:r>
            <a:endParaRPr lang="en-GB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4" name="Picture 3" descr="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61" y="211649"/>
            <a:ext cx="8152049" cy="10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4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16B2CE-3612-4C6C-AF12-C5213062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81" y="2126645"/>
            <a:ext cx="2382156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E049DE-19E7-4F7F-A109-37727626B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777" y="2126645"/>
            <a:ext cx="2420112" cy="3600000"/>
          </a:xfrm>
          <a:prstGeom prst="rect">
            <a:avLst/>
          </a:prstGeom>
        </p:spPr>
      </p:pic>
      <p:pic>
        <p:nvPicPr>
          <p:cNvPr id="6146" name="Picture 2" descr="women dancing near mirror">
            <a:extLst>
              <a:ext uri="{FF2B5EF4-FFF2-40B4-BE49-F238E27FC236}">
                <a16:creationId xmlns:a16="http://schemas.microsoft.com/office/drawing/2014/main" id="{2ADD0B21-2A4E-47FE-A72D-A5D8F5BE0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r="22643"/>
          <a:stretch/>
        </p:blipFill>
        <p:spPr bwMode="auto">
          <a:xfrm>
            <a:off x="8857874" y="2116667"/>
            <a:ext cx="2728194" cy="3616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ellow and red heart shaped paper">
            <a:extLst>
              <a:ext uri="{FF2B5EF4-FFF2-40B4-BE49-F238E27FC236}">
                <a16:creationId xmlns:a16="http://schemas.microsoft.com/office/drawing/2014/main" id="{34159F8A-844A-4DBF-BA6D-0836FCA3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9" y="2114550"/>
            <a:ext cx="2400000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Sleid</a:t>
            </a:r>
            <a:r>
              <a:rPr lang="en-US" i="1" dirty="0"/>
              <a:t> 7</a:t>
            </a:r>
            <a:endParaRPr lang="en-GB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3" name="Picture 2" descr="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5" y="11758"/>
            <a:ext cx="8999204" cy="137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5430762"/>
            <a:ext cx="12566953" cy="1475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E835B-157B-49D8-818F-0B08F8DFC8F3}"/>
              </a:ext>
            </a:extLst>
          </p:cNvPr>
          <p:cNvSpPr txBox="1"/>
          <p:nvPr/>
        </p:nvSpPr>
        <p:spPr>
          <a:xfrm>
            <a:off x="11243076" y="132321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Sleid</a:t>
            </a:r>
            <a:r>
              <a:rPr lang="en-US" i="1" dirty="0"/>
              <a:t> 8</a:t>
            </a:r>
            <a:endParaRPr lang="en-GB" i="1" dirty="0"/>
          </a:p>
        </p:txBody>
      </p:sp>
      <p:pic>
        <p:nvPicPr>
          <p:cNvPr id="9" name="Picture 8" descr="poster sml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639">
            <a:off x="7048488" y="1604817"/>
            <a:ext cx="2460724" cy="3478848"/>
          </a:xfrm>
          <a:prstGeom prst="rect">
            <a:avLst/>
          </a:prstGeom>
        </p:spPr>
      </p:pic>
      <p:pic>
        <p:nvPicPr>
          <p:cNvPr id="10" name="Picture 9" descr="poster sml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669">
            <a:off x="4472641" y="1573992"/>
            <a:ext cx="2438400" cy="3447288"/>
          </a:xfrm>
          <a:prstGeom prst="rect">
            <a:avLst/>
          </a:prstGeom>
        </p:spPr>
      </p:pic>
      <p:pic>
        <p:nvPicPr>
          <p:cNvPr id="11" name="Picture 10" descr="poster sm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438">
            <a:off x="1908450" y="1465133"/>
            <a:ext cx="2438400" cy="3447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04000"/>
            <a:ext cx="12192000" cy="278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3" name="Picture 2" descr="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18" y="258684"/>
            <a:ext cx="10172250" cy="86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0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0" y="1040190"/>
            <a:ext cx="12566953" cy="58661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CC7B-7DCA-4369-975A-B70784431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4" y="1970768"/>
            <a:ext cx="10515600" cy="2879422"/>
          </a:xfrm>
        </p:spPr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Mae’r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holl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ddelweddau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yn</a:t>
            </a:r>
            <a:r>
              <a:rPr lang="en-US" dirty="0">
                <a:solidFill>
                  <a:srgbClr val="FFFFFF"/>
                </a:solidFill>
              </a:rPr>
              <a:t> y </a:t>
            </a:r>
            <a:r>
              <a:rPr lang="en-US" dirty="0" err="1">
                <a:solidFill>
                  <a:srgbClr val="FFFFFF"/>
                </a:solidFill>
              </a:rPr>
              <a:t>cyflwyniad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yn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rhydd</a:t>
            </a:r>
            <a:r>
              <a:rPr lang="en-US" dirty="0">
                <a:solidFill>
                  <a:srgbClr val="FFFFFF"/>
                </a:solidFill>
              </a:rPr>
              <a:t> o </a:t>
            </a:r>
            <a:r>
              <a:rPr lang="en-US" dirty="0" err="1">
                <a:solidFill>
                  <a:srgbClr val="FFFFFF"/>
                </a:solidFill>
              </a:rPr>
              <a:t>freindaliadau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gan</a:t>
            </a:r>
            <a:r>
              <a:rPr lang="en-US" dirty="0">
                <a:solidFill>
                  <a:srgbClr val="FFFFFF"/>
                </a:solidFill>
              </a:rPr>
              <a:t> unsplash.com a canva.com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Beautiful Oops </a:t>
            </a:r>
            <a:r>
              <a:rPr lang="en-GB" dirty="0" err="1">
                <a:solidFill>
                  <a:srgbClr val="FFFFFF"/>
                </a:solidFill>
              </a:rPr>
              <a:t>gan</a:t>
            </a:r>
            <a:r>
              <a:rPr lang="en-GB" dirty="0">
                <a:solidFill>
                  <a:srgbClr val="FFFFFF"/>
                </a:solidFill>
              </a:rPr>
              <a:t> Barney </a:t>
            </a:r>
            <a:r>
              <a:rPr lang="en-GB" dirty="0" err="1">
                <a:solidFill>
                  <a:srgbClr val="FFFFFF"/>
                </a:solidFill>
              </a:rPr>
              <a:t>Saltzberg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dirty="0" err="1">
                <a:solidFill>
                  <a:srgbClr val="FFFFFF"/>
                </a:solidFill>
              </a:rPr>
              <a:t>cyhoeddwyd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gan</a:t>
            </a:r>
            <a:r>
              <a:rPr lang="en-GB" dirty="0">
                <a:solidFill>
                  <a:srgbClr val="FFFFFF"/>
                </a:solidFill>
              </a:rPr>
              <a:t> Workman Publishing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9810"/>
            <a:ext cx="12192000" cy="278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04" y="236761"/>
            <a:ext cx="1058238" cy="1013524"/>
          </a:xfrm>
          <a:prstGeom prst="rect">
            <a:avLst/>
          </a:prstGeom>
        </p:spPr>
      </p:pic>
      <p:pic>
        <p:nvPicPr>
          <p:cNvPr id="2" name="Picture 1" descr="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25" y="402822"/>
            <a:ext cx="4879403" cy="71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7ee250f9062895bab14eac59e4a537f1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targetNamespace="http://schemas.microsoft.com/office/2006/metadata/properties" ma:root="true" ma:fieldsID="8fe4687a80f84d79d68de5b3023b7faf" ns1:_="" ns2:_="" ns3:_="">
    <xsd:import namespace="http://schemas.microsoft.com/sharepoint/v3"/>
    <xsd:import namespace="a7637a19-367a-4688-a577-98d1b2f5287e"/>
    <xsd:import namespace="c08b032f-9e00-415d-9c15-e247b3ec09db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5E9F43F1-5F8F-4A17-AF4C-657B2FA440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7FFFB2-3291-4FBF-800D-A65255BD0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637a19-367a-4688-a577-98d1b2f5287e"/>
    <ds:schemaRef ds:uri="c08b032f-9e00-415d-9c15-e247b3ec09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5410ED-9552-423D-ABFC-6FF8BDFC7A6C}">
  <ds:schemaRefs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c08b032f-9e00-415d-9c15-e247b3ec09db"/>
    <ds:schemaRef ds:uri="a7637a19-367a-4688-a577-98d1b2f5287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Wythnos Iechyd Meddwl Plant  Chwefror 1-7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Mental Health Week  1-7 February 2021</dc:title>
  <dc:creator>Susan Rogers</dc:creator>
  <cp:lastModifiedBy>Abi Aldridge</cp:lastModifiedBy>
  <cp:revision>36</cp:revision>
  <dcterms:created xsi:type="dcterms:W3CDTF">2020-10-12T13:02:18Z</dcterms:created>
  <dcterms:modified xsi:type="dcterms:W3CDTF">2021-01-08T13:31:34Z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</Properties>
</file>